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261" r:id="rId2"/>
    <p:sldId id="6878" r:id="rId3"/>
    <p:sldId id="6879" r:id="rId4"/>
    <p:sldId id="6821" r:id="rId5"/>
    <p:sldId id="6880" r:id="rId6"/>
    <p:sldId id="6833" r:id="rId7"/>
    <p:sldId id="6840" r:id="rId8"/>
    <p:sldId id="6829" r:id="rId9"/>
    <p:sldId id="6865" r:id="rId10"/>
    <p:sldId id="6841" r:id="rId11"/>
    <p:sldId id="6826" r:id="rId12"/>
    <p:sldId id="6820" r:id="rId13"/>
  </p:sldIdLst>
  <p:sldSz cx="12192000" cy="6858000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" userDrawn="1">
          <p15:clr>
            <a:srgbClr val="A4A3A4"/>
          </p15:clr>
        </p15:guide>
        <p15:guide id="2" pos="3926" userDrawn="1">
          <p15:clr>
            <a:srgbClr val="A4A3A4"/>
          </p15:clr>
        </p15:guide>
        <p15:guide id="3" pos="514" userDrawn="1">
          <p15:clr>
            <a:srgbClr val="A4A3A4"/>
          </p15:clr>
        </p15:guide>
        <p15:guide id="5" orient="horz" pos="3966" userDrawn="1">
          <p15:clr>
            <a:srgbClr val="A4A3A4"/>
          </p15:clr>
        </p15:guide>
        <p15:guide id="6" pos="7089" userDrawn="1">
          <p15:clr>
            <a:srgbClr val="A4A3A4"/>
          </p15:clr>
        </p15:guide>
        <p15:guide id="7" pos="6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BC1DD"/>
    <a:srgbClr val="CA8F45"/>
    <a:srgbClr val="DD1D7C"/>
    <a:srgbClr val="909E25"/>
    <a:srgbClr val="F099AB"/>
    <a:srgbClr val="24AD60"/>
    <a:srgbClr val="3B8D00"/>
    <a:srgbClr val="DDB026"/>
    <a:srgbClr val="D27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5449" autoAdjust="0"/>
  </p:normalViewPr>
  <p:slideViewPr>
    <p:cSldViewPr showGuides="1">
      <p:cViewPr varScale="1">
        <p:scale>
          <a:sx n="111" d="100"/>
          <a:sy n="111" d="100"/>
        </p:scale>
        <p:origin x="582" y="78"/>
      </p:cViewPr>
      <p:guideLst>
        <p:guide orient="horz" pos="262"/>
        <p:guide pos="3926"/>
        <p:guide pos="514"/>
        <p:guide orient="horz" pos="3966"/>
        <p:guide pos="7089"/>
        <p:guide pos="65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24.12.27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40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24.12.27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4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893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719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438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41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67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02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8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12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97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857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71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91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24.12.27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  <a:t>24.12.27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24.12.27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image" Target="../media/image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3920" y="4166583"/>
            <a:ext cx="11796623" cy="1923228"/>
            <a:chOff x="203920" y="4166583"/>
            <a:chExt cx="11796623" cy="1923228"/>
          </a:xfrm>
        </p:grpSpPr>
        <p:sp>
          <p:nvSpPr>
            <p:cNvPr id="7" name="文本框 6"/>
            <p:cNvSpPr txBox="1"/>
            <p:nvPr/>
          </p:nvSpPr>
          <p:spPr>
            <a:xfrm>
              <a:off x="203920" y="4166583"/>
              <a:ext cx="11796623" cy="1373084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noAutofit/>
            </a:bodyPr>
            <a:lstStyle>
              <a:defPPr>
                <a:defRPr lang="zh-CN"/>
              </a:defPPr>
              <a:lvl1pPr algn="r">
                <a:defRPr sz="430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4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同元软控2024</a:t>
              </a:r>
              <a:r>
                <a:rPr lang="en-US" altLang="zh-CN" sz="4800" b="1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年度述职</a:t>
              </a:r>
              <a:endParaRPr lang="en-US" altLang="zh-CN" sz="4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3920" y="5629436"/>
              <a:ext cx="11796623" cy="4603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zh-CN" altLang="en-US" sz="2400" b="1" kern="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汇报人：王建军</a:t>
              </a:r>
              <a:r>
                <a:rPr lang="en-US" altLang="zh-CN" sz="2400" b="1" kern="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            </a:t>
              </a:r>
              <a:r>
                <a:rPr lang="zh-CN" altLang="en-US" sz="2400" b="1" kern="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汇报时间：</a:t>
              </a:r>
              <a:r>
                <a:rPr lang="en-US" altLang="zh-CN" sz="2400" b="1" kern="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2024-12-XX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-1" y="0"/>
            <a:ext cx="85726" cy="6858000"/>
          </a:xfrm>
          <a:prstGeom prst="rect">
            <a:avLst/>
          </a:prstGeom>
          <a:solidFill>
            <a:srgbClr val="A6B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118742" y="0"/>
            <a:ext cx="86400" cy="6858000"/>
          </a:xfrm>
          <a:prstGeom prst="rect">
            <a:avLst/>
          </a:prstGeom>
          <a:solidFill>
            <a:srgbClr val="17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326668" y="6464214"/>
            <a:ext cx="1908212" cy="276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sz="1000" dirty="0">
                <a:solidFill>
                  <a:srgbClr val="898989"/>
                </a:solidFill>
              </a:rPr>
              <a:t>© TongYuan </a:t>
            </a:r>
            <a:r>
              <a:rPr lang="en-US" altLang="zh-CN" sz="1000" dirty="0" smtClean="0">
                <a:solidFill>
                  <a:srgbClr val="898989"/>
                </a:solidFill>
              </a:rPr>
              <a:t>2024 </a:t>
            </a:r>
            <a:r>
              <a:rPr lang="en-US" altLang="zh-CN" sz="1000" dirty="0">
                <a:solidFill>
                  <a:srgbClr val="898989"/>
                </a:solidFill>
              </a:rPr>
              <a:t>Limited</a:t>
            </a:r>
          </a:p>
        </p:txBody>
      </p:sp>
      <p:sp>
        <p:nvSpPr>
          <p:cNvPr id="16" name="TextBox 9"/>
          <p:cNvSpPr txBox="1"/>
          <p:nvPr/>
        </p:nvSpPr>
        <p:spPr>
          <a:xfrm>
            <a:off x="9947657" y="6464214"/>
            <a:ext cx="1908212" cy="276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altLang="zh-CN" sz="1000" dirty="0">
                <a:solidFill>
                  <a:srgbClr val="898989"/>
                </a:solidFill>
              </a:rPr>
              <a:t>http://</a:t>
            </a:r>
            <a:r>
              <a:rPr lang="en-US" altLang="zh-CN" sz="1000" dirty="0" smtClean="0">
                <a:solidFill>
                  <a:srgbClr val="898989"/>
                </a:solidFill>
              </a:rPr>
              <a:t>www.tongyuan.cc</a:t>
            </a:r>
            <a:endParaRPr lang="en-US" altLang="zh-CN" sz="1000" dirty="0">
              <a:solidFill>
                <a:srgbClr val="898989"/>
              </a:solidFill>
            </a:endParaRPr>
          </a:p>
        </p:txBody>
      </p:sp>
      <p:pic>
        <p:nvPicPr>
          <p:cNvPr id="19" name="图片 18" descr="同元logo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895" y="252095"/>
            <a:ext cx="1104900" cy="2940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 amt="80000"/>
          </a:blip>
          <a:srcRect t="4713" b="4339"/>
          <a:stretch>
            <a:fillRect/>
          </a:stretch>
        </p:blipFill>
        <p:spPr>
          <a:xfrm>
            <a:off x="78740" y="912495"/>
            <a:ext cx="12040235" cy="324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4661596" y="2336363"/>
            <a:ext cx="3343490" cy="2281609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795">
              <a:solidFill>
                <a:schemeClr val="accent3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5770" y="2920849"/>
            <a:ext cx="7138792" cy="1230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0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40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2025年度个人PBC/提升计划</a:t>
            </a:r>
            <a:endParaRPr lang="en-US" altLang="zh-CN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4000" b="1">
              <a:solidFill>
                <a:schemeClr val="accent3"/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025017" y="3629701"/>
            <a:ext cx="382905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l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楷体" panose="02010609060101010101" charset="-122"/>
                <a:ea typeface="楷体" panose="02010609060101010101" charset="-122"/>
                <a:sym typeface="+mn-ea"/>
              </a:rPr>
              <a:t>有明确工作计划和指标的写工作计划</a:t>
            </a:r>
            <a:endParaRPr lang="en-US" altLang="zh-CN" sz="1800">
              <a:solidFill>
                <a:schemeClr val="accent3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25017" y="3885348"/>
            <a:ext cx="382905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l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楷体" panose="02010609060101010101" charset="-122"/>
                <a:ea typeface="楷体" panose="02010609060101010101" charset="-122"/>
                <a:sym typeface="+mn-ea"/>
              </a:rPr>
              <a:t>无明确工作计划和指标的写提升计划</a:t>
            </a:r>
            <a:endParaRPr lang="en-US" altLang="zh-CN" sz="1800">
              <a:solidFill>
                <a:schemeClr val="accent3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6" name="图片 5" descr="2024.5.9企业册源文件-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350" y="2336800"/>
            <a:ext cx="4184650" cy="2233295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8040370" y="6525260"/>
            <a:ext cx="4124960" cy="276225"/>
          </a:xfrm>
          <a:prstGeom prst="rect">
            <a:avLst/>
          </a:prstGeom>
        </p:spPr>
        <p:txBody>
          <a:bodyPr lIns="0" rIns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/>
            <a:r>
              <a:rPr lang="en-US" altLang="zh-CN" sz="900" noProof="1" smtClean="0"/>
              <a:t>SUZHOUTONGYUAN SOFTWARE &amp; CONTROL TECHNOLOGY CO.,LTD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5285740" y="161925"/>
            <a:ext cx="6904990" cy="566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5020" y="161684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2025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年度个人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PBC/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提升计划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pic>
        <p:nvPicPr>
          <p:cNvPr id="16" name="图形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626008" y="220246"/>
            <a:ext cx="392317" cy="392301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8040370" y="6525260"/>
            <a:ext cx="4124960" cy="276225"/>
          </a:xfrm>
          <a:prstGeom prst="rect">
            <a:avLst/>
          </a:prstGeom>
        </p:spPr>
        <p:txBody>
          <a:bodyPr lIns="0" rIns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/>
            <a:r>
              <a:rPr lang="en-US" altLang="zh-CN" sz="900" noProof="1" smtClean="0"/>
              <a:t>SUZHOUTONGYUAN SOFTWARE &amp; CONTROL TECHNOLOGY CO.,LTD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7080" y="764540"/>
            <a:ext cx="8951595" cy="1823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800" u="sng" kern="1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个人</a:t>
            </a:r>
            <a:r>
              <a:rPr lang="zh-CN" altLang="en-US" sz="1800" u="sng" kern="10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关键</a:t>
            </a:r>
            <a:r>
              <a:rPr lang="zh-CN" altLang="en-US" sz="1800" u="sng" kern="1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目</a:t>
            </a:r>
            <a:r>
              <a:rPr lang="zh-CN" altLang="zh-CN" sz="1800" u="sng" kern="1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标</a:t>
            </a:r>
            <a:r>
              <a:rPr lang="en-US" altLang="zh-CN" sz="1800" u="sng" kern="1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u="sng" kern="100" dirty="0">
                <a:latin typeface="楷体" panose="02010609060101010101" charset="-122"/>
                <a:ea typeface="楷体" panose="02010609060101010101" charset="-122"/>
              </a:rPr>
              <a:t>团队建设</a:t>
            </a:r>
            <a:r>
              <a:rPr lang="zh-CN" altLang="en-US" u="sng" kern="100" dirty="0" smtClean="0">
                <a:latin typeface="楷体" panose="02010609060101010101" charset="-122"/>
                <a:ea typeface="楷体" panose="02010609060101010101" charset="-122"/>
              </a:rPr>
              <a:t>目标</a:t>
            </a:r>
            <a:r>
              <a:rPr lang="en-US" altLang="zh-CN" u="sng" kern="100" dirty="0" smtClean="0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u="sng" kern="100" dirty="0">
                <a:latin typeface="楷体" panose="02010609060101010101" charset="-122"/>
                <a:ea typeface="楷体" panose="02010609060101010101" charset="-122"/>
              </a:rPr>
              <a:t>个人提升计划</a:t>
            </a:r>
            <a:endParaRPr lang="en-US" altLang="zh-CN" u="sng" kern="100" dirty="0">
              <a:latin typeface="楷体" panose="02010609060101010101" charset="-122"/>
              <a:ea typeface="楷体" panose="02010609060101010101" charset="-122"/>
            </a:endParaRPr>
          </a:p>
          <a:p>
            <a:pPr lvl="0">
              <a:lnSpc>
                <a:spcPct val="125000"/>
              </a:lnSpc>
            </a:pPr>
            <a:endParaRPr lang="en-US" altLang="zh-CN" u="sng" kern="1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 lvl="0">
              <a:lnSpc>
                <a:spcPct val="125000"/>
              </a:lnSpc>
            </a:pPr>
            <a:r>
              <a:rPr lang="zh-CN" altLang="en-US" u="sng" kern="100" dirty="0" smtClean="0">
                <a:latin typeface="楷体" panose="02010609060101010101" charset="-122"/>
                <a:ea typeface="楷体" panose="02010609060101010101" charset="-122"/>
              </a:rPr>
              <a:t>一起努力，早日实现新平台</a:t>
            </a:r>
            <a:endParaRPr lang="en-US" altLang="zh-CN" u="sng" kern="1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5000"/>
              </a:lnSpc>
            </a:pPr>
            <a:endParaRPr lang="en-US" altLang="zh-CN" sz="1800" u="sng" kern="1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5000"/>
              </a:lnSpc>
            </a:pPr>
            <a:endParaRPr lang="en-US" altLang="zh-CN" sz="1800" kern="1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118742" y="0"/>
            <a:ext cx="86400" cy="6858000"/>
          </a:xfrm>
          <a:prstGeom prst="rect">
            <a:avLst/>
          </a:prstGeom>
          <a:solidFill>
            <a:srgbClr val="17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 descr="同元logo-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589895" y="252095"/>
            <a:ext cx="1104900" cy="294005"/>
          </a:xfrm>
          <a:prstGeom prst="rect">
            <a:avLst/>
          </a:prstGeom>
        </p:spPr>
      </p:pic>
      <p:sp>
        <p:nvSpPr>
          <p:cNvPr id="13" name="TextBox 6"/>
          <p:cNvSpPr txBox="1"/>
          <p:nvPr>
            <p:custDataLst>
              <p:tags r:id="rId2"/>
            </p:custDataLst>
          </p:nvPr>
        </p:nvSpPr>
        <p:spPr>
          <a:xfrm>
            <a:off x="326668" y="6464214"/>
            <a:ext cx="1908212" cy="276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sz="1000" dirty="0">
                <a:solidFill>
                  <a:srgbClr val="898989"/>
                </a:solidFill>
              </a:rPr>
              <a:t>© TongYuan </a:t>
            </a:r>
            <a:r>
              <a:rPr lang="en-US" altLang="zh-CN" sz="1000" dirty="0" smtClean="0">
                <a:solidFill>
                  <a:srgbClr val="898989"/>
                </a:solidFill>
              </a:rPr>
              <a:t>2024 </a:t>
            </a:r>
            <a:r>
              <a:rPr lang="en-US" altLang="zh-CN" sz="1000" dirty="0">
                <a:solidFill>
                  <a:srgbClr val="898989"/>
                </a:solidFill>
              </a:rPr>
              <a:t>Limited</a:t>
            </a:r>
          </a:p>
        </p:txBody>
      </p:sp>
      <p:sp>
        <p:nvSpPr>
          <p:cNvPr id="14" name="TextBox 9"/>
          <p:cNvSpPr txBox="1"/>
          <p:nvPr>
            <p:custDataLst>
              <p:tags r:id="rId3"/>
            </p:custDataLst>
          </p:nvPr>
        </p:nvSpPr>
        <p:spPr>
          <a:xfrm>
            <a:off x="9947657" y="6464214"/>
            <a:ext cx="1908212" cy="276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altLang="zh-CN" sz="1000" dirty="0">
                <a:solidFill>
                  <a:srgbClr val="898989"/>
                </a:solidFill>
              </a:rPr>
              <a:t>http://</a:t>
            </a:r>
            <a:r>
              <a:rPr lang="en-US" altLang="zh-CN" sz="1000" dirty="0" smtClean="0">
                <a:solidFill>
                  <a:srgbClr val="898989"/>
                </a:solidFill>
              </a:rPr>
              <a:t>www.tongyuan.cc</a:t>
            </a:r>
            <a:endParaRPr lang="en-US" altLang="zh-CN" sz="1000" dirty="0">
              <a:solidFill>
                <a:srgbClr val="898989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alphaModFix amt="80000"/>
          </a:blip>
          <a:srcRect t="4713" b="4339"/>
          <a:stretch>
            <a:fillRect/>
          </a:stretch>
        </p:blipFill>
        <p:spPr>
          <a:xfrm>
            <a:off x="78740" y="912495"/>
            <a:ext cx="12040235" cy="3247390"/>
          </a:xfrm>
          <a:prstGeom prst="rect">
            <a:avLst/>
          </a:prstGeom>
        </p:spPr>
      </p:pic>
      <p:sp>
        <p:nvSpPr>
          <p:cNvPr id="6" name="object 18"/>
          <p:cNvSpPr txBox="1"/>
          <p:nvPr/>
        </p:nvSpPr>
        <p:spPr>
          <a:xfrm>
            <a:off x="3792149" y="1988820"/>
            <a:ext cx="3999578" cy="2113280"/>
          </a:xfrm>
          <a:prstGeom prst="rect">
            <a:avLst/>
          </a:prstGeom>
        </p:spPr>
        <p:txBody>
          <a:bodyPr vert="horz" wrap="square" lIns="0" tIns="13245" rIns="0" bIns="0" rtlCol="0">
            <a:noAutofit/>
          </a:bodyPr>
          <a:lstStyle/>
          <a:p>
            <a:pPr marL="12700">
              <a:spcBef>
                <a:spcPts val="110"/>
              </a:spcBef>
            </a:pPr>
            <a:r>
              <a:rPr sz="2400" b="1" spc="-45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建立知识规范，营造协同生态</a:t>
            </a:r>
          </a:p>
          <a:p>
            <a:pPr marL="12700">
              <a:spcBef>
                <a:spcPts val="110"/>
              </a:spcBef>
            </a:pPr>
            <a:r>
              <a:rPr sz="2400" b="1" spc="-45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积累工业模型，发展可控平台</a:t>
            </a:r>
          </a:p>
          <a:p>
            <a:pPr marL="12700">
              <a:spcBef>
                <a:spcPts val="110"/>
              </a:spcBef>
            </a:pPr>
            <a:r>
              <a:rPr sz="2400" b="1" spc="-45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融入中国创新，打造先进软件</a:t>
            </a:r>
          </a:p>
          <a:p>
            <a:pPr marL="12700">
              <a:spcBef>
                <a:spcPts val="110"/>
              </a:spcBef>
            </a:pPr>
            <a:endParaRPr sz="2400" b="1" spc="-45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12700" algn="ctr">
              <a:spcBef>
                <a:spcPts val="110"/>
              </a:spcBef>
            </a:pPr>
            <a:r>
              <a:rPr sz="2400" b="1" spc="-45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请各位指正！</a:t>
            </a:r>
          </a:p>
        </p:txBody>
      </p:sp>
      <p:sp>
        <p:nvSpPr>
          <p:cNvPr id="2" name="矩形 1"/>
          <p:cNvSpPr/>
          <p:nvPr/>
        </p:nvSpPr>
        <p:spPr>
          <a:xfrm>
            <a:off x="-1" y="0"/>
            <a:ext cx="85726" cy="6858000"/>
          </a:xfrm>
          <a:prstGeom prst="rect">
            <a:avLst/>
          </a:prstGeom>
          <a:solidFill>
            <a:srgbClr val="A6B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1004862" y="561321"/>
            <a:ext cx="3388473" cy="111383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695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sz="8000">
                <a:latin typeface="楷体" panose="02010609060101010101" charset="-122"/>
                <a:ea typeface="楷体" panose="02010609060101010101" charset="-122"/>
              </a:rPr>
              <a:t>目录</a:t>
            </a: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>
            <a:off x="4167031" y="2200373"/>
            <a:ext cx="15654" cy="3755136"/>
          </a:xfrm>
          <a:prstGeom prst="line">
            <a:avLst/>
          </a:prstGeom>
          <a:ln>
            <a:solidFill>
              <a:schemeClr val="dk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序号"/>
          <p:cNvSpPr/>
          <p:nvPr>
            <p:custDataLst>
              <p:tags r:id="rId3"/>
            </p:custDataLst>
          </p:nvPr>
        </p:nvSpPr>
        <p:spPr>
          <a:xfrm>
            <a:off x="816409" y="2204642"/>
            <a:ext cx="575412" cy="575513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5400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chemeClr val="accent3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t" anchorCtr="0" forceAA="0" compatLnSpc="1">
            <a:normAutofit/>
          </a:bodyPr>
          <a:lstStyle/>
          <a:p>
            <a:pPr algn="l"/>
            <a:r>
              <a:rPr lang="en-US" altLang="zh-CN" sz="2655" dirty="0">
                <a:latin typeface="楷体" panose="02010609060101010101" charset="-122"/>
                <a:ea typeface="楷体" panose="02010609060101010101" charset="-122"/>
                <a:cs typeface="MiSans Normal" panose="00000500000000000000" charset="-122"/>
                <a:sym typeface="+mn-ea"/>
              </a:rPr>
              <a:t>01</a:t>
            </a:r>
          </a:p>
        </p:txBody>
      </p:sp>
      <p:sp>
        <p:nvSpPr>
          <p:cNvPr id="5" name="标题"/>
          <p:cNvSpPr txBox="1"/>
          <p:nvPr>
            <p:custDataLst>
              <p:tags r:id="rId4"/>
            </p:custDataLst>
          </p:nvPr>
        </p:nvSpPr>
        <p:spPr>
          <a:xfrm>
            <a:off x="695325" y="2947670"/>
            <a:ext cx="2738120" cy="1064260"/>
          </a:xfrm>
          <a:prstGeom prst="rect">
            <a:avLst/>
          </a:prstGeom>
          <a:noFill/>
        </p:spPr>
        <p:txBody>
          <a:bodyPr wrap="square" lIns="67974" tIns="0" rIns="0" bIns="0" rtlCol="0" anchor="t" anchorCtr="0">
            <a:noAutofit/>
          </a:bodyPr>
          <a:lstStyle>
            <a:defPPr>
              <a:defRPr lang="zh-CN"/>
            </a:defPPr>
            <a:lvl1pPr>
              <a:buClrTx/>
              <a:buSzTx/>
              <a:buFontTx/>
              <a:defRPr sz="20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ea"/>
                <a:ea typeface="+mj-ea"/>
                <a:cs typeface="江城圆体 400W" panose="020B0500000000000000" charset="-122"/>
              </a:defRPr>
            </a:lvl1pPr>
          </a:lstStyle>
          <a:p>
            <a:pPr algn="l"/>
            <a:r>
              <a:rPr lang="zh-CN" altLang="en-US" sz="28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2024年度关键性工作总结</a:t>
            </a:r>
            <a:endParaRPr lang="zh-CN" altLang="en-US" sz="28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8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44" name="直接连接符 43"/>
          <p:cNvCxnSpPr/>
          <p:nvPr>
            <p:custDataLst>
              <p:tags r:id="rId5"/>
            </p:custDataLst>
          </p:nvPr>
        </p:nvCxnSpPr>
        <p:spPr>
          <a:xfrm>
            <a:off x="8435489" y="2204818"/>
            <a:ext cx="0" cy="3755136"/>
          </a:xfrm>
          <a:prstGeom prst="line">
            <a:avLst/>
          </a:prstGeom>
          <a:ln>
            <a:solidFill>
              <a:schemeClr val="dk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序号"/>
          <p:cNvSpPr/>
          <p:nvPr>
            <p:custDataLst>
              <p:tags r:id="rId6"/>
            </p:custDataLst>
          </p:nvPr>
        </p:nvSpPr>
        <p:spPr>
          <a:xfrm>
            <a:off x="4485403" y="2204642"/>
            <a:ext cx="575412" cy="575513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5400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chemeClr val="accent3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t" anchorCtr="0" forceAA="0" compatLnSpc="1">
            <a:normAutofit/>
          </a:bodyPr>
          <a:lstStyle/>
          <a:p>
            <a:pPr algn="ctr"/>
            <a:r>
              <a:rPr lang="en-US" altLang="zh-CN" sz="2655" dirty="0">
                <a:latin typeface="楷体" panose="02010609060101010101" charset="-122"/>
                <a:ea typeface="楷体" panose="02010609060101010101" charset="-122"/>
                <a:cs typeface="MiSans Normal" panose="00000500000000000000" charset="-122"/>
                <a:sym typeface="+mn-ea"/>
              </a:rPr>
              <a:t>02</a:t>
            </a:r>
          </a:p>
        </p:txBody>
      </p:sp>
      <p:sp>
        <p:nvSpPr>
          <p:cNvPr id="49" name="标题"/>
          <p:cNvSpPr txBox="1"/>
          <p:nvPr>
            <p:custDataLst>
              <p:tags r:id="rId7"/>
            </p:custDataLst>
          </p:nvPr>
        </p:nvSpPr>
        <p:spPr>
          <a:xfrm>
            <a:off x="4439285" y="2947670"/>
            <a:ext cx="3765550" cy="1064260"/>
          </a:xfrm>
          <a:prstGeom prst="rect">
            <a:avLst/>
          </a:prstGeom>
          <a:noFill/>
        </p:spPr>
        <p:txBody>
          <a:bodyPr wrap="square" lIns="67974" tIns="0" rIns="0" bIns="0" rtlCol="0" anchor="t" anchorCtr="0">
            <a:normAutofit/>
          </a:bodyPr>
          <a:lstStyle>
            <a:defPPr>
              <a:defRPr lang="zh-CN"/>
            </a:defPPr>
            <a:lvl1pPr>
              <a:buClrTx/>
              <a:buSzTx/>
              <a:buFontTx/>
              <a:defRPr sz="20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ea"/>
                <a:ea typeface="+mj-ea"/>
                <a:cs typeface="江城圆体 400W" panose="020B0500000000000000" charset="-122"/>
              </a:defRPr>
            </a:lvl1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2024年度思考与成长</a:t>
            </a:r>
            <a:endParaRPr lang="zh-CN" altLang="en-US" sz="28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3" name="序号"/>
          <p:cNvSpPr/>
          <p:nvPr>
            <p:custDataLst>
              <p:tags r:id="rId8"/>
            </p:custDataLst>
          </p:nvPr>
        </p:nvSpPr>
        <p:spPr>
          <a:xfrm>
            <a:off x="8688310" y="2204642"/>
            <a:ext cx="575412" cy="575513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5400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chemeClr val="accent3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t" anchorCtr="0" forceAA="0" compatLnSpc="1">
            <a:normAutofit/>
          </a:bodyPr>
          <a:lstStyle/>
          <a:p>
            <a:pPr algn="ctr"/>
            <a:r>
              <a:rPr lang="en-US" altLang="zh-CN" sz="2655" dirty="0">
                <a:latin typeface="楷体" panose="02010609060101010101" charset="-122"/>
                <a:ea typeface="楷体" panose="02010609060101010101" charset="-122"/>
                <a:cs typeface="MiSans Normal" panose="00000500000000000000" charset="-122"/>
                <a:sym typeface="+mn-ea"/>
              </a:rPr>
              <a:t>03</a:t>
            </a:r>
          </a:p>
        </p:txBody>
      </p:sp>
      <p:sp>
        <p:nvSpPr>
          <p:cNvPr id="65" name="标题"/>
          <p:cNvSpPr txBox="1"/>
          <p:nvPr>
            <p:custDataLst>
              <p:tags r:id="rId9"/>
            </p:custDataLst>
          </p:nvPr>
        </p:nvSpPr>
        <p:spPr>
          <a:xfrm>
            <a:off x="8639702" y="2947670"/>
            <a:ext cx="2944142" cy="1064467"/>
          </a:xfrm>
          <a:prstGeom prst="rect">
            <a:avLst/>
          </a:prstGeom>
          <a:noFill/>
        </p:spPr>
        <p:txBody>
          <a:bodyPr wrap="square" lIns="67974" tIns="0" rIns="0" bIns="0" rtlCol="0" anchor="t" anchorCtr="0">
            <a:normAutofit/>
          </a:bodyPr>
          <a:lstStyle>
            <a:defPPr>
              <a:defRPr lang="zh-CN"/>
            </a:defPPr>
            <a:lvl1pPr>
              <a:buClrTx/>
              <a:buSzTx/>
              <a:buFontTx/>
              <a:defRPr sz="20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ea"/>
                <a:ea typeface="+mj-ea"/>
                <a:cs typeface="江城圆体 400W" panose="020B0500000000000000" charset="-122"/>
              </a:defRPr>
            </a:lvl1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2025年度个人PBC/提升计划</a:t>
            </a:r>
            <a:endParaRPr lang="zh-CN" altLang="en-US" sz="28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040370" y="6525260"/>
            <a:ext cx="4124960" cy="276225"/>
          </a:xfrm>
          <a:prstGeom prst="rect">
            <a:avLst/>
          </a:prstGeom>
        </p:spPr>
        <p:txBody>
          <a:bodyPr lIns="0" rIns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/>
            <a:r>
              <a:rPr lang="en-US" altLang="zh-CN" sz="900" noProof="1" smtClean="0"/>
              <a:t>SUZHOUTONGYUAN SOFTWARE &amp; CONTROL TECHNOLOGY CO.,LTD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4.5.9企业册源文件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256" y="2135745"/>
            <a:ext cx="3885786" cy="2060900"/>
          </a:xfrm>
          <a:prstGeom prst="rect">
            <a:avLst/>
          </a:prstGeom>
        </p:spPr>
      </p:pic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4593562" y="2135872"/>
            <a:ext cx="3343490" cy="2281609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795">
              <a:solidFill>
                <a:schemeClr val="accent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5368" y="2720359"/>
            <a:ext cx="6748046" cy="1230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0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40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2024年度关键性工作总结</a:t>
            </a:r>
            <a:endParaRPr lang="zh-CN" altLang="en-US" sz="40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 b="1">
              <a:solidFill>
                <a:schemeClr val="accent1"/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2956983" y="3429210"/>
            <a:ext cx="257175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l">
              <a:buFont typeface="Arial" panose="020B0604020202020204" pitchFamily="34" charset="0"/>
              <a:buChar char="•"/>
            </a:pPr>
            <a:r>
              <a:rPr lang="zh-CN" altLang="en-US" sz="18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2024年度主要工作业绩 </a:t>
            </a:r>
            <a:endParaRPr lang="en-US" altLang="zh-CN" sz="1800">
              <a:solidFill>
                <a:schemeClr val="accent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56983" y="3684858"/>
            <a:ext cx="302895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l">
              <a:buFont typeface="Arial" panose="020B0604020202020204" pitchFamily="34" charset="0"/>
              <a:buChar char="•"/>
            </a:pPr>
            <a:r>
              <a:rPr lang="zh-CN" altLang="en-US" sz="18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2024年度主要工作/项目分析</a:t>
            </a:r>
            <a:endParaRPr lang="en-US" altLang="zh-CN" sz="1800">
              <a:solidFill>
                <a:schemeClr val="accent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040370" y="6525260"/>
            <a:ext cx="4124960" cy="276225"/>
          </a:xfrm>
          <a:prstGeom prst="rect">
            <a:avLst/>
          </a:prstGeom>
        </p:spPr>
        <p:txBody>
          <a:bodyPr lIns="0" rIns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/>
            <a:r>
              <a:rPr lang="en-US" altLang="zh-CN" sz="900" noProof="1" smtClean="0"/>
              <a:t>SUZHOUTONGYUAN SOFTWARE &amp; CONTROL TECHNOLOGY CO.,LTD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4387916" y="162146"/>
            <a:ext cx="7802880" cy="566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251374" y="175414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2024年度主要工作业绩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pic>
        <p:nvPicPr>
          <p:cNvPr id="2" name="图形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626008" y="220246"/>
            <a:ext cx="392317" cy="392301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8216200"/>
              </p:ext>
            </p:extLst>
          </p:nvPr>
        </p:nvGraphicFramePr>
        <p:xfrm>
          <a:off x="353060" y="1844675"/>
          <a:ext cx="11439525" cy="4730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1125"/>
                <a:gridCol w="3013710"/>
                <a:gridCol w="2376805"/>
                <a:gridCol w="1520190"/>
                <a:gridCol w="1877695"/>
              </a:tblGrid>
              <a:tr h="116205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工作事项</a:t>
                      </a: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/>
                      </a:r>
                      <a:b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</a:b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（工作职责中的大类进行描述）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项目角色</a:t>
                      </a:r>
                      <a:endParaRPr lang="en-US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（做项目必选，其他选填）</a:t>
                      </a:r>
                      <a:endParaRPr lang="en-US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工作成果</a:t>
                      </a:r>
                      <a:endParaRPr lang="en-US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（数据</a:t>
                      </a: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/</a:t>
                      </a: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事件）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工作时长</a:t>
                      </a:r>
                      <a:endParaRPr lang="en-US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（周）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占全年工</a:t>
                      </a:r>
                      <a:endParaRPr lang="en-US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作时间比（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%</a:t>
                      </a: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）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CB710S-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无人水面控制台可视化展示系统（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TY-CJ0041-HZ0043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）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开发者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实现电子海图展示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HNH1YZTS-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振动噪声三维数字赋能组件开发（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TY-CJ0029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）</a:t>
                      </a:r>
                      <a:endParaRPr lang="zh-CN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开发者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VTK/</a:t>
                      </a:r>
                      <a:r>
                        <a:rPr lang="en-US" sz="1800" b="0" kern="100" dirty="0" err="1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Tecplot</a:t>
                      </a: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/Fluent/CGNS/Moose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等场解析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err="1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RoadBuilder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,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同元道路建模工具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负责人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创建道路表面对象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北京化工大学采购项目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(TY-HB0158)</a:t>
                      </a:r>
                      <a:endParaRPr lang="zh-CN" altLang="en-US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开发者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提供</a:t>
                      </a: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Case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场文件解析</a:t>
                      </a: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SDK 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56663" y="1245155"/>
            <a:ext cx="9822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工作内容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项目汇总表（按照全年工作时长占比从大到小进行描述）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8040370" y="6525260"/>
            <a:ext cx="4124960" cy="276225"/>
          </a:xfrm>
          <a:prstGeom prst="rect">
            <a:avLst/>
          </a:prstGeom>
        </p:spPr>
        <p:txBody>
          <a:bodyPr lIns="0" rIns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/>
            <a:r>
              <a:rPr lang="en-US" altLang="zh-CN" sz="900" noProof="1" smtClean="0"/>
              <a:t>SUZHOUTONGYUAN SOFTWARE &amp; CONTROL TECHNOLOGY CO.,LTD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4387916" y="162146"/>
            <a:ext cx="7802880" cy="566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251374" y="175414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2024年度主要工作业绩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pic>
        <p:nvPicPr>
          <p:cNvPr id="2" name="图形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626008" y="220246"/>
            <a:ext cx="392317" cy="392301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2096414"/>
              </p:ext>
            </p:extLst>
          </p:nvPr>
        </p:nvGraphicFramePr>
        <p:xfrm>
          <a:off x="353060" y="1844675"/>
          <a:ext cx="11439525" cy="500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1125"/>
                <a:gridCol w="3013710"/>
                <a:gridCol w="2376805"/>
                <a:gridCol w="1520190"/>
                <a:gridCol w="1877695"/>
              </a:tblGrid>
              <a:tr h="116205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工作事项</a:t>
                      </a: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/>
                      </a:r>
                      <a:b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</a:b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（工作职责中的大类进行描述）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项目角色</a:t>
                      </a:r>
                      <a:endParaRPr lang="en-US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（做项目必选，其他选填）</a:t>
                      </a:r>
                      <a:endParaRPr lang="en-US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工作成果</a:t>
                      </a:r>
                      <a:endParaRPr lang="en-US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（数据</a:t>
                      </a: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/</a:t>
                      </a: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事件）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工作时长</a:t>
                      </a:r>
                      <a:endParaRPr lang="en-US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（周）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占全年工</a:t>
                      </a:r>
                      <a:endParaRPr lang="en-US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作时间比（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%</a:t>
                      </a: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）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QTHGZN-PE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虚拟现实引擎系统（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TY-CJ0047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）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开发者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以视频流形式推送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PE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三维画面，并实现交互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华为无线</a:t>
                      </a:r>
                      <a:endParaRPr lang="zh-CN" alt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开发者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研究</a:t>
                      </a:r>
                      <a:r>
                        <a:rPr lang="en-US" altLang="zh-CN" sz="1800" b="0" kern="100" dirty="0" err="1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Docker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;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开发了服务器，供兵哥和同元同事远程测试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PE-Next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开发者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(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哈工大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)</a:t>
                      </a:r>
                      <a:r>
                        <a:rPr lang="en-US" altLang="zh-CN" sz="1800" b="0" kern="100" dirty="0" err="1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Fbx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模型转化，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(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高德红外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)PE</a:t>
                      </a: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画面推流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altLang="en-US" sz="18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kern="100" dirty="0" smtClean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 </a:t>
                      </a:r>
                    </a:p>
                  </a:txBody>
                  <a:tcPr marL="65023" marR="6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56663" y="1245155"/>
            <a:ext cx="9822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工作内容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项目汇总表（按照全年工作时长占比从大到小进行描述）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8040370" y="6525260"/>
            <a:ext cx="4124960" cy="276225"/>
          </a:xfrm>
          <a:prstGeom prst="rect">
            <a:avLst/>
          </a:prstGeom>
        </p:spPr>
        <p:txBody>
          <a:bodyPr lIns="0" rIns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/>
            <a:r>
              <a:rPr lang="en-US" altLang="zh-CN" sz="900" noProof="1" smtClean="0"/>
              <a:t>SUZHOUTONGYUAN SOFTWARE &amp; CONTROL TECHNOLOGY CO.,LTD</a:t>
            </a:r>
          </a:p>
        </p:txBody>
      </p:sp>
    </p:spTree>
    <p:extLst>
      <p:ext uri="{BB962C8B-B14F-4D97-AF65-F5344CB8AC3E}">
        <p14:creationId xmlns:p14="http://schemas.microsoft.com/office/powerpoint/2010/main" val="37394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57825" y="161925"/>
            <a:ext cx="6733540" cy="566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4065" y="182639"/>
            <a:ext cx="5262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2024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年度主要工作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项目分析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7285" y="1236848"/>
            <a:ext cx="10489937" cy="4712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主要工作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项目分析：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案例一：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CB710S-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无人水面控制台可视化展示系统（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TY-CJ0041-HZ0043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(1)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以前没有做过电子海图相关的项目，实现了电子海图从无到有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案例二：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HNH1YZTS-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振动噪声三维数字赋能组件开发（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TY-CJ0029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(1)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场数据类型过多，对市场上的主流的场数据文件进行解析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(2)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针对形状异常的场文件，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PE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平台显示市场，模拟形状异常的场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案例三： </a:t>
            </a:r>
            <a:r>
              <a:rPr lang="en-US" altLang="zh-CN" dirty="0" err="1">
                <a:latin typeface="楷体" panose="02010609060101010101" charset="-122"/>
                <a:ea typeface="楷体" panose="02010609060101010101" charset="-122"/>
              </a:rPr>
              <a:t>RoadBuilder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同元道路建模工具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(1)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熟悉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PE-Next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新平台架构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(2)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开发道路表面对象</a:t>
            </a:r>
            <a:endParaRPr lang="en-US" altLang="zh-CN" sz="18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形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26008" y="220246"/>
            <a:ext cx="392317" cy="392301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8040370" y="6525260"/>
            <a:ext cx="4124960" cy="276225"/>
          </a:xfrm>
          <a:prstGeom prst="rect">
            <a:avLst/>
          </a:prstGeom>
        </p:spPr>
        <p:txBody>
          <a:bodyPr lIns="0" rIns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/>
            <a:r>
              <a:rPr lang="en-US" altLang="zh-CN" sz="900" noProof="1" smtClean="0"/>
              <a:t>SUZHOUTONGYUAN SOFTWARE &amp; CONTROL TECHNOLOGY CO.,LTD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3706104" y="2288197"/>
            <a:ext cx="3343490" cy="2281609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3795">
              <a:solidFill>
                <a:schemeClr val="accent2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1173" y="2872684"/>
            <a:ext cx="5365082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0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40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2024年度思考和成长</a:t>
            </a:r>
            <a:endParaRPr lang="zh-CN" altLang="en-US" sz="40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inpin heiti" panose="00000500000000000000" pitchFamily="2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2951564" y="3585750"/>
            <a:ext cx="154305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npin heiti" panose="00000500000000000000" pitchFamily="2" charset="-122"/>
              </a:rPr>
              <a:t>做得好的部分</a:t>
            </a:r>
            <a:endParaRPr lang="en-US" altLang="zh-CN" sz="180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sym typeface="inpin heiti" panose="00000500000000000000" pitchFamily="2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51564" y="3841397"/>
            <a:ext cx="154305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npin heiti" panose="00000500000000000000" pitchFamily="2" charset="-122"/>
              </a:rPr>
              <a:t>待提升的部分</a:t>
            </a:r>
            <a:endParaRPr lang="en-US" altLang="zh-CN" sz="180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sym typeface="inpin heiti" panose="00000500000000000000" pitchFamily="2" charset="-122"/>
            </a:endParaRPr>
          </a:p>
        </p:txBody>
      </p:sp>
      <p:pic>
        <p:nvPicPr>
          <p:cNvPr id="4" name="图片 3" descr="2024.5.9企业册源文件-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197" y="2200167"/>
            <a:ext cx="4510137" cy="2390234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8040370" y="6525260"/>
            <a:ext cx="4124960" cy="276225"/>
          </a:xfrm>
          <a:prstGeom prst="rect">
            <a:avLst/>
          </a:prstGeom>
        </p:spPr>
        <p:txBody>
          <a:bodyPr lIns="0" rIns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/>
            <a:r>
              <a:rPr lang="en-US" altLang="zh-CN" sz="900" noProof="1" smtClean="0"/>
              <a:t>SUZHOUTONGYUAN SOFTWARE &amp; CONTROL TECHNOLOGY CO.,LTD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4068445" y="161925"/>
            <a:ext cx="8122285" cy="566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73957" y="162169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2024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年度思考和成长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" y="806450"/>
            <a:ext cx="10821670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>
              <a:lnSpc>
                <a:spcPct val="125000"/>
              </a:lnSpc>
              <a:spcAft>
                <a:spcPts val="0"/>
              </a:spcAft>
            </a:pPr>
            <a:r>
              <a:rPr lang="en-US" altLang="zh-CN" sz="2400" kern="100" dirty="0"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en-US" altLang="zh-CN" sz="2400" kern="10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.1 2024</a:t>
            </a:r>
            <a:r>
              <a:rPr lang="zh-CN" altLang="en-US" sz="2400" kern="10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年度思考与成长</a:t>
            </a:r>
            <a:r>
              <a:rPr lang="en-US" altLang="zh-CN" sz="2400" kern="10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—</a:t>
            </a:r>
            <a:r>
              <a:rPr lang="zh-CN" altLang="en-US" sz="2400" kern="10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做得好的</a:t>
            </a:r>
            <a:r>
              <a:rPr lang="zh-CN" altLang="en-US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部分</a:t>
            </a:r>
            <a:endParaRPr lang="en-US" altLang="zh-CN" sz="2400" kern="100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 smtClean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(1)</a:t>
            </a:r>
            <a:r>
              <a:rPr lang="zh-CN" altLang="en-US" sz="2400" kern="1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静下心</a:t>
            </a:r>
            <a:endParaRPr lang="en-US" altLang="zh-CN" sz="2400" kern="100" dirty="0" smtClean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 smtClean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r>
              <a:rPr lang="en-US" altLang="zh-CN" sz="2400" kern="1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(2)</a:t>
            </a:r>
            <a:r>
              <a:rPr lang="zh-CN" altLang="en-US" sz="2400" kern="1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舍得花费时间深入研究</a:t>
            </a:r>
            <a:endParaRPr lang="en-US" altLang="zh-CN" sz="2400" kern="100" dirty="0" smtClean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r>
              <a:rPr lang="en-US" altLang="zh-CN" sz="2400" kern="1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(3)</a:t>
            </a:r>
            <a:r>
              <a:rPr lang="zh-CN" altLang="en-US" sz="2400" kern="1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查资料很重要</a:t>
            </a:r>
            <a:endParaRPr lang="en-US" altLang="zh-CN" sz="2400" kern="100" dirty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zh-CN" altLang="en-US" sz="2400" kern="100" dirty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2" name="图形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26008" y="220246"/>
            <a:ext cx="392317" cy="392301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8040370" y="6525260"/>
            <a:ext cx="4124960" cy="276225"/>
          </a:xfrm>
          <a:prstGeom prst="rect">
            <a:avLst/>
          </a:prstGeom>
        </p:spPr>
        <p:txBody>
          <a:bodyPr lIns="0" rIns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/>
            <a:r>
              <a:rPr lang="en-US" altLang="zh-CN" sz="900" noProof="1" smtClean="0"/>
              <a:t>SUZHOUTONGYUAN SOFTWARE &amp; CONTROL TECHNOLOGY CO.,LTD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4157345" y="161925"/>
            <a:ext cx="8033385" cy="566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35552" y="162169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2024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年度思考和成长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" y="806450"/>
            <a:ext cx="10841355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>
              <a:lnSpc>
                <a:spcPct val="125000"/>
              </a:lnSpc>
              <a:spcAft>
                <a:spcPts val="0"/>
              </a:spcAft>
            </a:pPr>
            <a:r>
              <a:rPr lang="en-US" altLang="zh-CN" sz="2400" kern="100" dirty="0"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en-US" altLang="zh-CN" sz="2400" kern="10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.2 2024</a:t>
            </a:r>
            <a:r>
              <a:rPr lang="zh-CN" altLang="en-US" sz="2400" kern="10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年度思考与成长</a:t>
            </a:r>
            <a:r>
              <a:rPr lang="en-US" altLang="zh-CN" sz="2400" kern="10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—</a:t>
            </a:r>
            <a:r>
              <a:rPr lang="zh-CN" altLang="en-US" sz="2400" kern="10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待提升的</a:t>
            </a:r>
            <a:r>
              <a:rPr lang="zh-CN" altLang="en-US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部分</a:t>
            </a:r>
            <a:endParaRPr lang="en-US" altLang="zh-CN" sz="2400" kern="100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(1) </a:t>
            </a:r>
            <a:r>
              <a:rPr lang="zh-CN" altLang="en-US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对</a:t>
            </a:r>
            <a:r>
              <a:rPr lang="en-US" altLang="zh-CN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PE</a:t>
            </a:r>
            <a:r>
              <a:rPr lang="zh-CN" altLang="en-US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平台操作不熟悉</a:t>
            </a:r>
            <a:endParaRPr lang="en-US" altLang="zh-CN" sz="2400" kern="100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(2) PE </a:t>
            </a:r>
            <a:r>
              <a:rPr lang="en-US" altLang="zh-CN" sz="2400" kern="100" dirty="0" err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sdk</a:t>
            </a:r>
            <a:r>
              <a:rPr lang="zh-CN" altLang="en-US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</a:t>
            </a:r>
            <a:r>
              <a:rPr lang="en-US" altLang="zh-CN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API</a:t>
            </a:r>
            <a:r>
              <a:rPr lang="zh-CN" altLang="en-US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不熟悉</a:t>
            </a:r>
            <a:endParaRPr lang="en-US" altLang="zh-CN" sz="2400" kern="100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(3) </a:t>
            </a:r>
            <a:r>
              <a:rPr lang="zh-CN" altLang="en-US" sz="2400" kern="1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有很多种想法，都没去实现</a:t>
            </a:r>
            <a:endParaRPr lang="en-US" altLang="zh-CN" sz="2400" kern="100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en-US" altLang="zh-CN" sz="2400" kern="100" dirty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304800">
              <a:lnSpc>
                <a:spcPct val="125000"/>
              </a:lnSpc>
              <a:spcAft>
                <a:spcPts val="0"/>
              </a:spcAft>
            </a:pPr>
            <a:endParaRPr lang="zh-CN" altLang="en-US" sz="2400" kern="100" dirty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2" name="图形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26008" y="220246"/>
            <a:ext cx="392317" cy="392301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8040370" y="6525260"/>
            <a:ext cx="4124960" cy="276225"/>
          </a:xfrm>
          <a:prstGeom prst="rect">
            <a:avLst/>
          </a:prstGeom>
        </p:spPr>
        <p:txBody>
          <a:bodyPr lIns="0" rIns="0" anchor="ctr"/>
          <a:lstStyle>
            <a:defPPr>
              <a:defRPr lang="zh-CN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/>
            <a:r>
              <a:rPr lang="en-US" altLang="zh-CN" sz="900" noProof="1" smtClean="0"/>
              <a:t>SUZHOUTONGYUAN SOFTWARE &amp; CONTROL TECHNOLOGY CO.,LTD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bt1024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冰山下的火种\已完成\5816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30234_8*l_h_i*1_3_1"/>
  <p:tag name="KSO_WM_TEMPLATE_CATEGORY" val="custom"/>
  <p:tag name="KSO_WM_TEMPLATE_INDEX" val="20230234"/>
  <p:tag name="KSO_WM_UNIT_LAYERLEVEL" val="1_1_1"/>
  <p:tag name="KSO_WM_TAG_VERSION" val="3.0"/>
  <p:tag name="KSO_WM_BEAUTIFY_FLAG" val="#wm#"/>
  <p:tag name="KSO_WM_UNIT_FILL_FORE_SCHEMECOLOR_INDEX_1_BRIGHTNESS" val="0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9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12"/>
  <p:tag name="KSO_WM_UNIT_FILL_TYPE" val="3"/>
  <p:tag name="KSO_WM_UNIT_SHADOW_SCHEMECOLOR_INDEX_BRIGHTNESS" val="0"/>
  <p:tag name="KSO_WM_UNIT_SHADOW_SCHEMECOLOR_INDEX" val="7"/>
  <p:tag name="KSO_WM_UNIT_TEXT_FILL_FORE_SCHEMECOLOR_INDEX_BRIGHTNESS" val="0"/>
  <p:tag name="KSO_WM_UNIT_TEXT_FILL_FORE_SCHEMECOLOR_INDEX" val="14"/>
  <p:tag name="KSO_WM_UNIT_TEXT_FILL_TYPE" val="1"/>
  <p:tag name="KSO_WM_DIAGRAM_GROUP_CODE" val="l1-1"/>
  <p:tag name="KSO_WM_DIAGRAM_VERSION" val="3"/>
  <p:tag name="KSO_WM_DIAGRAM_MAX_ITEMCNT" val="8"/>
  <p:tag name="KSO_WM_DIAGRAM_MIN_ITEMCNT" val="2"/>
  <p:tag name="KSO_WM_DIAGRAM_VIRTUALLY_FRAME" val="{&quot;height&quot;:338.3094044911053,&quot;left&quot;:54.734166229221366,&quot;top&quot;:173.25768212306798,&quot;width&quot;:871.1667908596995}"/>
  <p:tag name="KSO_WM_DIAGRAM_COLOR_TRICK" val="1"/>
  <p:tag name="KSO_WM_DIAGRAM_COLOR_TEXT_CAN_REMOVE" val="n"/>
  <p:tag name="KSO_WM_DIAGRAM_COLOR_MATCH_VALUE" val="{&quot;shape&quot;:{&quot;fill&quot;:{&quot;gradient&quot;:[{&quot;brightness&quot;:0,&quot;colorType&quot;:1,&quot;foreColorIndex&quot;:7,&quot;pos&quot;:0,&quot;transparency&quot;:0},{&quot;brightness&quot;:0,&quot;colorType&quot;:1,&quot;foreColorIndex&quot;:5,&quot;pos&quot;:0.5400000214576721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7,&quot;transparency&quot;:0.8399999737739563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34"/>
  <p:tag name="KSO_WM_UNIT_LAYERLEVEL" val="1_1_1"/>
  <p:tag name="KSO_WM_TAG_VERSION" val="3.0"/>
  <p:tag name="KSO_WM_DIAGRAM_GROUP_CODE" val="l1-1"/>
  <p:tag name="KSO_WM_UNIT_TYPE" val="l_h_a"/>
  <p:tag name="KSO_WM_UNIT_ID" val="custom20230234_8*l_h_a*1_3_1"/>
  <p:tag name="KSO_WM_DIAGRAM_VERSION" val="3"/>
  <p:tag name="KSO_WM_DIAGRAM_MAX_ITEMCNT" val="8"/>
  <p:tag name="KSO_WM_DIAGRAM_MIN_ITEMCNT" val="2"/>
  <p:tag name="KSO_WM_DIAGRAM_VIRTUALLY_FRAME" val="{&quot;height&quot;:328.85,&quot;left&quot;:116.75093267485845,&quot;top&quot;:182.7170866141732,&quot;width&quot;:809.1500244140625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标题"/>
  <p:tag name="KSO_WM_UNIT_TEXT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0*329"/>
  <p:tag name="TABLE_ENDDRAG_RECT" val="21*132*900*3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0*329"/>
  <p:tag name="TABLE_ENDDRAG_RECT" val="21*132*900*3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34_4*a*1"/>
  <p:tag name="KSO_WM_TEMPLATE_CATEGORY" val="custom"/>
  <p:tag name="KSO_WM_TEMPLATE_INDEX" val="20230234"/>
  <p:tag name="KSO_WM_UNIT_LAYERLEVEL" val="1"/>
  <p:tag name="KSO_WM_TAG_VERSION" val="3.0"/>
  <p:tag name="KSO_WM_BEAUTIFY_FLAG" val="#wm#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LINE_FORE_SCHEMECOLOR_INDEX_BRIGHTNESS" val="0.8"/>
  <p:tag name="KSO_WM_UNIT_LINE_FORE_SCHEMECOLOR_INDEX" val="1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UNIT_ID" val="custom20230234_8*l_h_i*1_2_2"/>
  <p:tag name="KSO_WM_TEMPLATE_CATEGORY" val="custom"/>
  <p:tag name="KSO_WM_TEMPLATE_INDEX" val="20230234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MAX_ITEMCNT" val="8"/>
  <p:tag name="KSO_WM_DIAGRAM_MIN_ITEMCNT" val="2"/>
  <p:tag name="KSO_WM_DIAGRAM_VIRTUALLY_FRAME" val="{&quot;height&quot;:338.3094044911053,&quot;left&quot;:54.734166229221366,&quot;top&quot;:173.25768212306798,&quot;width&quot;:871.1667908596995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2"/>
  <p:tag name="KSO_WM_UNIT_ID" val="custom20230234_8*l_h_i*1_1_2"/>
  <p:tag name="KSO_WM_TEMPLATE_CATEGORY" val="custom"/>
  <p:tag name="KSO_WM_TEMPLATE_INDEX" val="20230234"/>
  <p:tag name="KSO_WM_UNIT_LAYERLEVEL" val="1_1_1"/>
  <p:tag name="KSO_WM_TAG_VERSION" val="3.0"/>
  <p:tag name="KSO_WM_BEAUTIFY_FLAG" val="#wm#"/>
  <p:tag name="KSO_WM_UNIT_FILL_FORE_SCHEMECOLOR_INDEX_1_BRIGHTNESS" val="0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9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12"/>
  <p:tag name="KSO_WM_UNIT_FILL_TYPE" val="3"/>
  <p:tag name="KSO_WM_UNIT_SHADOW_SCHEMECOLOR_INDEX_BRIGHTNESS" val="0"/>
  <p:tag name="KSO_WM_UNIT_SHADOW_SCHEMECOLOR_INDEX" val="7"/>
  <p:tag name="KSO_WM_UNIT_TEXT_FILL_FORE_SCHEMECOLOR_INDEX_BRIGHTNESS" val="0"/>
  <p:tag name="KSO_WM_UNIT_TEXT_FILL_FORE_SCHEMECOLOR_INDEX" val="14"/>
  <p:tag name="KSO_WM_UNIT_TEXT_FILL_TYPE" val="1"/>
  <p:tag name="KSO_WM_DIAGRAM_GROUP_CODE" val="l1-1"/>
  <p:tag name="KSO_WM_DIAGRAM_VERSION" val="3"/>
  <p:tag name="KSO_WM_DIAGRAM_MAX_ITEMCNT" val="8"/>
  <p:tag name="KSO_WM_DIAGRAM_MIN_ITEMCNT" val="2"/>
  <p:tag name="KSO_WM_DIAGRAM_VIRTUALLY_FRAME" val="{&quot;height&quot;:338.3094044911053,&quot;left&quot;:54.734166229221366,&quot;top&quot;:173.25768212306798,&quot;width&quot;:871.1667908596995}"/>
  <p:tag name="KSO_WM_DIAGRAM_COLOR_TRICK" val="1"/>
  <p:tag name="KSO_WM_DIAGRAM_COLOR_TEXT_CAN_REMOVE" val="n"/>
  <p:tag name="KSO_WM_DIAGRAM_COLOR_MATCH_VALUE" val="{&quot;shape&quot;:{&quot;fill&quot;:{&quot;gradient&quot;:[{&quot;brightness&quot;:0,&quot;colorType&quot;:1,&quot;foreColorIndex&quot;:7,&quot;pos&quot;:0,&quot;transparency&quot;:0},{&quot;brightness&quot;:0,&quot;colorType&quot;:1,&quot;foreColorIndex&quot;:5,&quot;pos&quot;:0.5400000214576721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7,&quot;transparency&quot;:0.8399999737739563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34"/>
  <p:tag name="KSO_WM_UNIT_LAYERLEVEL" val="1_1_1"/>
  <p:tag name="KSO_WM_TAG_VERSION" val="3.0"/>
  <p:tag name="KSO_WM_DIAGRAM_GROUP_CODE" val="l1-1"/>
  <p:tag name="KSO_WM_UNIT_TYPE" val="l_h_a"/>
  <p:tag name="KSO_WM_UNIT_ID" val="custom20230234_8*l_h_a*1_1_1"/>
  <p:tag name="KSO_WM_DIAGRAM_VERSION" val="3"/>
  <p:tag name="KSO_WM_DIAGRAM_MAX_ITEMCNT" val="8"/>
  <p:tag name="KSO_WM_DIAGRAM_MIN_ITEMCNT" val="2"/>
  <p:tag name="KSO_WM_DIAGRAM_VIRTUALLY_FRAME" val="{&quot;height&quot;:317.7457580566406,&quot;left&quot;:116.75093267485845,&quot;top&quot;:188.25385325514426,&quot;width&quot;:809.1500244140625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标题"/>
  <p:tag name="KSO_WM_UNIT_TEXT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LINE_FORE_SCHEMECOLOR_INDEX_BRIGHTNESS" val="0.8"/>
  <p:tag name="KSO_WM_UNIT_LINE_FORE_SCHEMECOLOR_INDEX" val="1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UNIT_ID" val="custom20230234_8*l_h_i*1_3_2"/>
  <p:tag name="KSO_WM_TEMPLATE_CATEGORY" val="custom"/>
  <p:tag name="KSO_WM_TEMPLATE_INDEX" val="20230234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MAX_ITEMCNT" val="8"/>
  <p:tag name="KSO_WM_DIAGRAM_MIN_ITEMCNT" val="2"/>
  <p:tag name="KSO_WM_DIAGRAM_VIRTUALLY_FRAME" val="{&quot;height&quot;:338.3094044911053,&quot;left&quot;:54.734166229221366,&quot;top&quot;:173.25768212306798,&quot;width&quot;:871.1667908596995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0234_8*l_h_i*1_2_1"/>
  <p:tag name="KSO_WM_TEMPLATE_CATEGORY" val="custom"/>
  <p:tag name="KSO_WM_TEMPLATE_INDEX" val="20230234"/>
  <p:tag name="KSO_WM_UNIT_LAYERLEVEL" val="1_1_1"/>
  <p:tag name="KSO_WM_TAG_VERSION" val="3.0"/>
  <p:tag name="KSO_WM_BEAUTIFY_FLAG" val="#wm#"/>
  <p:tag name="KSO_WM_UNIT_FILL_FORE_SCHEMECOLOR_INDEX_1_BRIGHTNESS" val="0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9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12"/>
  <p:tag name="KSO_WM_UNIT_FILL_TYPE" val="3"/>
  <p:tag name="KSO_WM_UNIT_SHADOW_SCHEMECOLOR_INDEX_BRIGHTNESS" val="0"/>
  <p:tag name="KSO_WM_UNIT_SHADOW_SCHEMECOLOR_INDEX" val="7"/>
  <p:tag name="KSO_WM_UNIT_TEXT_FILL_FORE_SCHEMECOLOR_INDEX_BRIGHTNESS" val="0"/>
  <p:tag name="KSO_WM_UNIT_TEXT_FILL_FORE_SCHEMECOLOR_INDEX" val="14"/>
  <p:tag name="KSO_WM_UNIT_TEXT_FILL_TYPE" val="1"/>
  <p:tag name="KSO_WM_DIAGRAM_GROUP_CODE" val="l1-1"/>
  <p:tag name="KSO_WM_DIAGRAM_VERSION" val="3"/>
  <p:tag name="KSO_WM_DIAGRAM_MAX_ITEMCNT" val="8"/>
  <p:tag name="KSO_WM_DIAGRAM_MIN_ITEMCNT" val="2"/>
  <p:tag name="KSO_WM_DIAGRAM_VIRTUALLY_FRAME" val="{&quot;height&quot;:338.3094044911053,&quot;left&quot;:54.734166229221366,&quot;top&quot;:173.25768212306798,&quot;width&quot;:871.1667908596995}"/>
  <p:tag name="KSO_WM_DIAGRAM_COLOR_TRICK" val="1"/>
  <p:tag name="KSO_WM_DIAGRAM_COLOR_TEXT_CAN_REMOVE" val="n"/>
  <p:tag name="KSO_WM_DIAGRAM_COLOR_MATCH_VALUE" val="{&quot;shape&quot;:{&quot;fill&quot;:{&quot;gradient&quot;:[{&quot;brightness&quot;:0,&quot;colorType&quot;:1,&quot;foreColorIndex&quot;:7,&quot;pos&quot;:0,&quot;transparency&quot;:0},{&quot;brightness&quot;:0,&quot;colorType&quot;:1,&quot;foreColorIndex&quot;:5,&quot;pos&quot;:0.5400000214576721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7,&quot;transparency&quot;:0.8399999737739563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34"/>
  <p:tag name="KSO_WM_UNIT_LAYERLEVEL" val="1_1_1"/>
  <p:tag name="KSO_WM_TAG_VERSION" val="3.0"/>
  <p:tag name="KSO_WM_DIAGRAM_GROUP_CODE" val="l1-1"/>
  <p:tag name="KSO_WM_UNIT_TYPE" val="l_h_a"/>
  <p:tag name="KSO_WM_UNIT_ID" val="custom20230234_8*l_h_a*1_2_1"/>
  <p:tag name="KSO_WM_DIAGRAM_VERSION" val="3"/>
  <p:tag name="KSO_WM_DIAGRAM_MAX_ITEMCNT" val="8"/>
  <p:tag name="KSO_WM_DIAGRAM_MIN_ITEMCNT" val="2"/>
  <p:tag name="KSO_WM_DIAGRAM_VIRTUALLY_FRAME" val="{&quot;height&quot;:328.85,&quot;left&quot;:116.75093267485845,&quot;top&quot;:182.7170866141732,&quot;width&quot;:809.1500244140625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标题"/>
  <p:tag name="KSO_WM_UNIT_TEXT_TYPE" val="1"/>
  <p:tag name="KSO_WM_UNIT_USESOURCEFORMAT_APPLY" val="1"/>
</p:tagLst>
</file>

<file path=ppt/theme/theme1.xml><?xml version="1.0" encoding="utf-8"?>
<a:theme xmlns:a="http://schemas.openxmlformats.org/drawingml/2006/main" name="Office Theme">
  <a:themeElements>
    <a:clrScheme name="自定义 3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5C94"/>
      </a:accent1>
      <a:accent2>
        <a:srgbClr val="3A3838"/>
      </a:accent2>
      <a:accent3>
        <a:srgbClr val="3B5C94"/>
      </a:accent3>
      <a:accent4>
        <a:srgbClr val="3A3838"/>
      </a:accent4>
      <a:accent5>
        <a:srgbClr val="3B5C94"/>
      </a:accent5>
      <a:accent6>
        <a:srgbClr val="3A3838"/>
      </a:accent6>
      <a:hlink>
        <a:srgbClr val="3B5C94"/>
      </a:hlink>
      <a:folHlink>
        <a:srgbClr val="3A3838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651</Words>
  <Application>Microsoft Office PowerPoint</Application>
  <PresentationFormat>宽屏</PresentationFormat>
  <Paragraphs>144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inpin heiti</vt:lpstr>
      <vt:lpstr>MiSans Normal</vt:lpstr>
      <vt:lpstr>楷体</vt:lpstr>
      <vt:lpstr>宋体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bt1024</dc:title>
  <dc:creator/>
  <cp:lastModifiedBy/>
  <cp:revision>12</cp:revision>
  <dcterms:created xsi:type="dcterms:W3CDTF">2017-02-12T11:51:00Z</dcterms:created>
  <dcterms:modified xsi:type="dcterms:W3CDTF">2024-12-27T01:36:42Z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A362550D436444D185E189BE0B54B6CC_13</vt:lpwstr>
  </property>
  <property fmtid="{D5CDD505-2E9C-101B-9397-08002B2CF9AE}" pid="3" name="KSOProductBuildVer">
    <vt:lpwstr>2052-12.1.0.18912</vt:lpwstr>
  </property>
</Properties>
</file>